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3" r:id="rId6"/>
    <p:sldId id="261" r:id="rId7"/>
    <p:sldId id="264" r:id="rId8"/>
    <p:sldId id="266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2C140-4D34-4FBA-8C82-97AD9FAD76A9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34894-94E0-418D-9ECB-AE8D0D24D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7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34894-94E0-418D-9ECB-AE8D0D24D8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2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34894-94E0-418D-9ECB-AE8D0D24D8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16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0FA4E-F5EB-7B02-539E-7E30ABF53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51F778-B5F6-9C61-F241-C06045E10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CCA06-95B9-FFA2-D91C-8E31DE62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57D73A-BFD6-EF27-DEBB-A2D17C7E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CB9EE4-B296-A9F5-9E7C-8675622B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48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36A73-6EB0-4193-6EAD-2510F89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FD6DA3-3270-144C-9295-1684B120F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35CFA-8363-3C59-3AA2-C0F6F6A8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28AA1-BF11-C5D3-66E8-18B55291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7B7152-FFBA-C3ED-7733-DB7C0935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5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63483C-FEDC-F504-3F83-C004450D2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16245-A2ED-9153-77E6-56B5B1029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A4EAD-CF2C-7FD1-D0BC-81F22023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3EBFA-C96B-47F7-9FF6-E5ABD281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E15BB-A62B-63BA-8BDD-5EDD4AF9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8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0A478-D4EC-B3F2-8D58-92D1E453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D1B8D-4667-2C03-7E9A-220D36B2C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105D43-ACE2-D0ED-5682-83C3B3EC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8DF8BD-40D6-C237-D8BE-6BB9164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71CAD-054B-7985-77FB-12B462D2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4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3EDB0-70DA-7175-0FFE-96F6DBDD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35B686-0ECB-8DD4-415C-AF6DD539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08EF93-1B5D-CD92-772A-842F2C1D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397D30-7EEF-D95F-76AC-A7C61CEB5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BEE4E0-C2E4-89AE-C4BB-93BBC9A6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53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73261-CBE5-FA9A-BD01-A81BA411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D0B2C-7394-5AA7-B28F-9EFDF6481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E152EE-9489-6AFB-D3C3-4A4C19A0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13CA08-A1E6-8A75-E8EF-50655314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C046E1-AC31-A1B7-93D7-5286BFB8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533AB-7820-C007-D166-34ACF5B8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6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E649A-830D-E59E-6464-0F35F948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D46CF2-C060-D817-071D-C2C9381A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D8F2B4-520E-5B2A-4CC5-3A6C025C3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79CD5E-2EDF-52F5-4E00-FD401D0B5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713A95-9FDF-7CF9-A4FD-93E6793AA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08C5DF-9894-1D8F-1355-AB0B201A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2070F4-42AB-A0E6-381A-3CB6E9DB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8BEC26-AEAC-404A-1FA9-494F7E2D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4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BB046-1169-273C-22CE-E52AC890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6E04BF-A047-7144-E0E9-CBD2F45A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9F6B68-5CC5-74A6-5C42-19071BBF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5DBCE0-AA87-A30B-B414-96DA3990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1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0F845F-E36B-3D20-A5F8-0F6D9469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5EE408-0812-490A-D371-060C15F0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05D87F-8426-E6F4-82AA-8E100838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1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ACAEC-2B24-DFA1-FC44-77C20AA2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2BE01-BC65-D289-34B5-8EB28AF82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113C8B-79CA-B118-282D-BA16965AB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97EBF9-7A23-8014-CFED-D5BA67AE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598041-E4E4-CCC7-6824-D034242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0C67BA-38DC-5E0E-9C97-B4707A83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64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952C6-D86E-0323-CC22-99164D97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ECCC88-CCEB-5A6A-963C-A8551C22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F20623-76D1-05C2-7EF0-91B25107F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872C44-4443-9E9D-1211-1D23E493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37606B-F397-6003-FF55-F4CF1303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363C02-62BF-6AE3-51AB-19CFB2F1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2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296F10-04B1-C4C5-7282-EEFBB752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144E6B-1755-4BAA-889F-104D0763E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34D87-5006-468D-926A-B520BE74F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18AB46-D2E8-4697-BBC1-BF1B877D5074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970F5-7A6E-3278-72EC-1B82FAB5C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BE1D7-810C-8863-F893-94B88687D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C79F53-048B-40BF-B842-5D08BEF65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8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C15AE76-FE26-E6CC-364F-3A3F47ED3FFC}"/>
              </a:ext>
            </a:extLst>
          </p:cNvPr>
          <p:cNvSpPr txBox="1"/>
          <p:nvPr/>
        </p:nvSpPr>
        <p:spPr>
          <a:xfrm>
            <a:off x="238125" y="732974"/>
            <a:ext cx="37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Feature Engineering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72ED51-A097-9522-37DB-BEE9E94DEFF1}"/>
              </a:ext>
            </a:extLst>
          </p:cNvPr>
          <p:cNvSpPr txBox="1"/>
          <p:nvPr/>
        </p:nvSpPr>
        <p:spPr>
          <a:xfrm>
            <a:off x="238125" y="1077690"/>
            <a:ext cx="598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Preprocessing</a:t>
            </a:r>
            <a:r>
              <a:rPr lang="en-US" altLang="zh-CN" dirty="0"/>
              <a:t> - Missing values ​​and standardization 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22C2AD-CFD1-893A-A95D-1A5286B0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9" y="1629704"/>
            <a:ext cx="2360735" cy="1711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5424855-C72E-7621-E4B4-F9663F0B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60" y="1636891"/>
            <a:ext cx="2393472" cy="1711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7B66BB6-F3C1-0500-2AD4-6978902D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81" y="1629704"/>
            <a:ext cx="2450763" cy="1718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4431B81-6345-587E-981E-BE6110B3B95D}"/>
              </a:ext>
            </a:extLst>
          </p:cNvPr>
          <p:cNvSpPr txBox="1"/>
          <p:nvPr/>
        </p:nvSpPr>
        <p:spPr>
          <a:xfrm>
            <a:off x="530198" y="3429000"/>
            <a:ext cx="16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Type. A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483C92-4FA6-609D-6066-3E4E9CF83E77}"/>
              </a:ext>
            </a:extLst>
          </p:cNvPr>
          <p:cNvSpPr txBox="1"/>
          <p:nvPr/>
        </p:nvSpPr>
        <p:spPr>
          <a:xfrm>
            <a:off x="3094263" y="3421890"/>
            <a:ext cx="16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Type. B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571E55-4F4D-4614-22D4-BCA7B45D2EBF}"/>
              </a:ext>
            </a:extLst>
          </p:cNvPr>
          <p:cNvSpPr txBox="1"/>
          <p:nvPr/>
        </p:nvSpPr>
        <p:spPr>
          <a:xfrm>
            <a:off x="5658328" y="3421890"/>
            <a:ext cx="16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Type. C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9F10AD-F7CF-DF0A-D676-5249BD6515D7}"/>
              </a:ext>
            </a:extLst>
          </p:cNvPr>
          <p:cNvSpPr txBox="1"/>
          <p:nvPr/>
        </p:nvSpPr>
        <p:spPr>
          <a:xfrm>
            <a:off x="8172426" y="3421890"/>
            <a:ext cx="16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Type. D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019DC5-35F2-FB2A-C9D3-55D84FACBF43}"/>
              </a:ext>
            </a:extLst>
          </p:cNvPr>
          <p:cNvSpPr txBox="1"/>
          <p:nvPr/>
        </p:nvSpPr>
        <p:spPr>
          <a:xfrm>
            <a:off x="264057" y="3864865"/>
            <a:ext cx="10978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variables in the dataset can be roughly divided into four categories:</a:t>
            </a:r>
          </a:p>
          <a:p>
            <a:r>
              <a:rPr lang="en-US" altLang="zh-CN" b="1" dirty="0"/>
              <a:t>Type A: 	socioeconomic variables </a:t>
            </a:r>
            <a:r>
              <a:rPr lang="en-US" altLang="zh-CN" dirty="0"/>
              <a:t>- no missing values ​​except 'income’, </a:t>
            </a:r>
          </a:p>
          <a:p>
            <a:r>
              <a:rPr lang="en-US" altLang="zh-CN" dirty="0"/>
              <a:t>	missing 'incomes’ ​​are filled with the mean of adjacent nodes</a:t>
            </a:r>
          </a:p>
          <a:p>
            <a:endParaRPr lang="en-US" altLang="zh-CN" dirty="0"/>
          </a:p>
          <a:p>
            <a:r>
              <a:rPr lang="en-US" altLang="zh-CN" b="1" dirty="0"/>
              <a:t>Type B: 	Coarse-resolution environment variables </a:t>
            </a:r>
            <a:r>
              <a:rPr lang="en-US" altLang="zh-CN" dirty="0"/>
              <a:t>- Currently not in use</a:t>
            </a:r>
          </a:p>
          <a:p>
            <a:endParaRPr lang="en-US" altLang="zh-CN" b="1" dirty="0"/>
          </a:p>
          <a:p>
            <a:r>
              <a:rPr lang="en-US" altLang="zh-CN" b="1" dirty="0"/>
              <a:t>Type C: 	Missing environment variables</a:t>
            </a:r>
            <a:r>
              <a:rPr lang="en-US" altLang="zh-CN" dirty="0"/>
              <a:t>- Only </a:t>
            </a:r>
            <a:r>
              <a:rPr lang="zh-CN" altLang="en-US" dirty="0"/>
              <a:t>‘</a:t>
            </a:r>
            <a:r>
              <a:rPr lang="en-US" altLang="zh-CN" dirty="0"/>
              <a:t>ozone</a:t>
            </a:r>
            <a:r>
              <a:rPr lang="zh-CN" altLang="en-US" dirty="0"/>
              <a:t>’</a:t>
            </a:r>
            <a:r>
              <a:rPr lang="en-US" altLang="zh-CN" dirty="0"/>
              <a:t> and </a:t>
            </a:r>
            <a:r>
              <a:rPr lang="zh-CN" altLang="en-US" dirty="0"/>
              <a:t>‘</a:t>
            </a:r>
            <a:r>
              <a:rPr lang="en-US" altLang="zh-CN" dirty="0"/>
              <a:t>PM2.5</a:t>
            </a:r>
            <a:r>
              <a:rPr lang="zh-CN" altLang="en-US" dirty="0"/>
              <a:t>’</a:t>
            </a:r>
            <a:r>
              <a:rPr lang="en-US" altLang="zh-CN" dirty="0"/>
              <a:t> variables,</a:t>
            </a:r>
            <a:r>
              <a:rPr lang="zh-CN" altLang="en-US" dirty="0"/>
              <a:t> </a:t>
            </a:r>
            <a:r>
              <a:rPr lang="en-US" altLang="zh-CN" dirty="0"/>
              <a:t>discarded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Type D: 	 Environment variables with spatial statistics </a:t>
            </a:r>
            <a:r>
              <a:rPr lang="en-US" altLang="zh-CN" dirty="0"/>
              <a:t>- Use directly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716EF4-4374-881A-C864-D3835BFD6233}"/>
              </a:ext>
            </a:extLst>
          </p:cNvPr>
          <p:cNvSpPr txBox="1"/>
          <p:nvPr/>
        </p:nvSpPr>
        <p:spPr>
          <a:xfrm>
            <a:off x="225425" y="-1770"/>
            <a:ext cx="564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Summary of the first six weeks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5FFE7-5089-43A3-C14F-BD40CF1A1FE0}"/>
              </a:ext>
            </a:extLst>
          </p:cNvPr>
          <p:cNvSpPr txBox="1"/>
          <p:nvPr/>
        </p:nvSpPr>
        <p:spPr>
          <a:xfrm>
            <a:off x="225425" y="352861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33DC860-D782-F74A-6570-E810A9B6862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5840"/>
          <a:stretch/>
        </p:blipFill>
        <p:spPr>
          <a:xfrm>
            <a:off x="7808493" y="1539439"/>
            <a:ext cx="2220055" cy="1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8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701D100-6D9B-C08E-1D83-4CDB770FE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43593"/>
              </p:ext>
            </p:extLst>
          </p:nvPr>
        </p:nvGraphicFramePr>
        <p:xfrm>
          <a:off x="614723" y="2468787"/>
          <a:ext cx="83045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030">
                  <a:extLst>
                    <a:ext uri="{9D8B030D-6E8A-4147-A177-3AD203B41FA5}">
                      <a16:colId xmlns:a16="http://schemas.microsoft.com/office/drawing/2014/main" val="107768682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505891401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721935595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58284271"/>
                    </a:ext>
                  </a:extLst>
                </a:gridCol>
                <a:gridCol w="1219518">
                  <a:extLst>
                    <a:ext uri="{9D8B030D-6E8A-4147-A177-3AD203B41FA5}">
                      <a16:colId xmlns:a16="http://schemas.microsoft.com/office/drawing/2014/main" val="146609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54043396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378403515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364501708"/>
                    </a:ext>
                  </a:extLst>
                </a:gridCol>
                <a:gridCol w="1067818">
                  <a:extLst>
                    <a:ext uri="{9D8B030D-6E8A-4147-A177-3AD203B41FA5}">
                      <a16:colId xmlns:a16="http://schemas.microsoft.com/office/drawing/2014/main" val="1908786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Depression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GCN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GraphSAGE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LightGBM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GATv2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RMSE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4.7247</a:t>
                      </a:r>
                      <a:endParaRPr lang="en-US" altLang="zh-CN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5.6201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4.2235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4.9359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6.3324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4.9753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5.6281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3.3566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3.5873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4.3774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3.1364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3.8316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5.1818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3.8111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4.3042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2.4008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7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R²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0.7322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0.6211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0.7860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0.7077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0.5189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0.7030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0.6196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0.8648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31205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40A4E85-60AA-5E2B-3477-B5EDE78D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59388"/>
              </p:ext>
            </p:extLst>
          </p:nvPr>
        </p:nvGraphicFramePr>
        <p:xfrm>
          <a:off x="614723" y="4422631"/>
          <a:ext cx="78128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107768682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505891401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721935595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58284271"/>
                    </a:ext>
                  </a:extLst>
                </a:gridCol>
                <a:gridCol w="1219518">
                  <a:extLst>
                    <a:ext uri="{9D8B030D-6E8A-4147-A177-3AD203B41FA5}">
                      <a16:colId xmlns:a16="http://schemas.microsoft.com/office/drawing/2014/main" val="146609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54043396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378403515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364501708"/>
                    </a:ext>
                  </a:extLst>
                </a:gridCol>
                <a:gridCol w="890438">
                  <a:extLst>
                    <a:ext uri="{9D8B030D-6E8A-4147-A177-3AD203B41FA5}">
                      <a16:colId xmlns:a16="http://schemas.microsoft.com/office/drawing/2014/main" val="1927135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Anxiety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GCN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GraphSAGE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LightGBM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GATv2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RMSE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7.2924</a:t>
                      </a:r>
                      <a:endParaRPr lang="en-US" altLang="zh-CN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7.7104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6.6958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6.8938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9.3223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7.4341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8.2533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5.3839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5.6285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5.9071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5.0909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5.3068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7.6431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5.7181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6.1989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3.9211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7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R²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0.6775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0.6395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0.7281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0.7118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0.4730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0.6649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0.5816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0.8242</a:t>
                      </a:r>
                      <a:endParaRPr lang="en-US" sz="1400" b="0" kern="12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31205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1B0C5A4-696A-038E-A543-8890A8656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16"/>
          <a:stretch/>
        </p:blipFill>
        <p:spPr>
          <a:xfrm>
            <a:off x="477572" y="0"/>
            <a:ext cx="2211840" cy="22788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ED0DFF-B9AD-25B2-7267-41C277AAB249}"/>
              </a:ext>
            </a:extLst>
          </p:cNvPr>
          <p:cNvSpPr txBox="1"/>
          <p:nvPr/>
        </p:nvSpPr>
        <p:spPr>
          <a:xfrm>
            <a:off x="2904564" y="164081"/>
            <a:ext cx="7530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Now with this simplest network,</a:t>
            </a:r>
            <a:r>
              <a:rPr lang="zh-CN" altLang="en-US" dirty="0"/>
              <a:t> </a:t>
            </a:r>
            <a:r>
              <a:rPr lang="en-US" altLang="zh-CN" dirty="0"/>
              <a:t>We have the best results</a:t>
            </a:r>
          </a:p>
          <a:p>
            <a:endParaRPr lang="en-US" altLang="zh-CN" dirty="0"/>
          </a:p>
          <a:p>
            <a:r>
              <a:rPr lang="en-US" altLang="zh-CN" dirty="0"/>
              <a:t>In fact, it is more reasonable to only consider directly adjacent nodes and not use distance weights.</a:t>
            </a:r>
          </a:p>
          <a:p>
            <a:endParaRPr lang="en-US" altLang="zh-CN" dirty="0"/>
          </a:p>
          <a:p>
            <a:r>
              <a:rPr lang="en-US" altLang="zh-CN" dirty="0"/>
              <a:t>A more reasonable idea is to use accessibility or traffic between regions as weights.</a:t>
            </a:r>
            <a:r>
              <a:rPr lang="zh-CN" altLang="en-US" dirty="0"/>
              <a:t> </a:t>
            </a:r>
            <a:r>
              <a:rPr lang="en-US" altLang="zh-CN" dirty="0"/>
              <a:t>Or keep equal weights</a:t>
            </a:r>
            <a:r>
              <a:rPr lang="zh-CN" altLang="en-US" dirty="0"/>
              <a:t> </a:t>
            </a:r>
            <a:r>
              <a:rPr lang="en-US" altLang="zh-CN" dirty="0"/>
              <a:t>like now.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99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50181A-C03E-BCD1-AF62-820DE20AFC27}"/>
              </a:ext>
            </a:extLst>
          </p:cNvPr>
          <p:cNvSpPr txBox="1"/>
          <p:nvPr/>
        </p:nvSpPr>
        <p:spPr>
          <a:xfrm>
            <a:off x="199785" y="130629"/>
            <a:ext cx="318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Outlook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A5063F-A04C-75B6-0274-E05512951944}"/>
              </a:ext>
            </a:extLst>
          </p:cNvPr>
          <p:cNvSpPr txBox="1"/>
          <p:nvPr/>
        </p:nvSpPr>
        <p:spPr>
          <a:xfrm>
            <a:off x="368834" y="653143"/>
            <a:ext cx="1121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FF3DC1-B043-91F9-5B66-216E6847A613}"/>
              </a:ext>
            </a:extLst>
          </p:cNvPr>
          <p:cNvSpPr txBox="1"/>
          <p:nvPr/>
        </p:nvSpPr>
        <p:spPr>
          <a:xfrm>
            <a:off x="368834" y="653143"/>
            <a:ext cx="113954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single-layer network with GATv2 can be A good result for Prescription outcome prediction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Further explore how to build a network? For example, reachability, flow, etc. as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geocoding mentioned by Stephen has been put into the model and slightly improved the link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Model explanation: </a:t>
            </a:r>
            <a:r>
              <a:rPr lang="en-US" altLang="zh-CN" dirty="0" err="1"/>
              <a:t>GNNexplainer</a:t>
            </a:r>
            <a:r>
              <a:rPr lang="en-US" altLang="zh-CN" dirty="0"/>
              <a:t> or SHAP,</a:t>
            </a:r>
            <a:r>
              <a:rPr lang="zh-CN" altLang="en-US" dirty="0"/>
              <a:t> </a:t>
            </a:r>
            <a:r>
              <a:rPr lang="en-US" altLang="zh-CN" dirty="0"/>
              <a:t>I have tried some things, but not yet implemented.</a:t>
            </a:r>
          </a:p>
          <a:p>
            <a:r>
              <a:rPr lang="en-US" altLang="zh-CN" dirty="0"/>
              <a:t>     For the GATv2 model, it may be necessary to explain the attention mechanism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testing generalization with split regions,</a:t>
            </a:r>
            <a:r>
              <a:rPr lang="zh-CN" altLang="en-US" dirty="0"/>
              <a:t> </a:t>
            </a:r>
            <a:r>
              <a:rPr lang="en-US" altLang="zh-CN" dirty="0"/>
              <a:t>the buffer node set is still not established correctly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Link prediction for border vacuum - The indicators are not very good. But the residual histogram looks fine?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    </a:t>
            </a:r>
          </a:p>
          <a:p>
            <a:endParaRPr lang="en-US" altLang="zh-CN" dirty="0"/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It still looks reasonable to explain the prescription diff caused by border vacuum through environmental variables          </a:t>
            </a:r>
          </a:p>
          <a:p>
            <a:r>
              <a:rPr lang="en-US" altLang="zh-CN" dirty="0"/>
              <a:t>But currently only a few high-resolution environment variables are used.</a:t>
            </a:r>
          </a:p>
          <a:p>
            <a:r>
              <a:rPr lang="en-US" altLang="zh-CN" dirty="0"/>
              <a:t>Resolution of most environmental variables in MEDSAT is too coarse.</a:t>
            </a:r>
          </a:p>
          <a:p>
            <a:r>
              <a:rPr lang="en-US" altLang="zh-CN" dirty="0"/>
              <a:t>Perhaps other remote sensing dataset could be brought in?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0EB6BF-6A1C-AF8C-75A3-7F5B1D839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00423"/>
              </p:ext>
            </p:extLst>
          </p:nvPr>
        </p:nvGraphicFramePr>
        <p:xfrm>
          <a:off x="745530" y="4091539"/>
          <a:ext cx="5147946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34005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‘border vacuum’ prediction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Anxiety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5.7563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3.7050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0.3155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Depression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3.3923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2.2617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0.4646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45219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7AC479A-57A9-F8A1-AD20-3E8FA188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16" y="4103968"/>
            <a:ext cx="2218273" cy="11757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D8DB46-9B32-F8A5-B8BF-1C3A4701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002" y="4113156"/>
            <a:ext cx="2215714" cy="11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7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C15AE76-FE26-E6CC-364F-3A3F47ED3FFC}"/>
              </a:ext>
            </a:extLst>
          </p:cNvPr>
          <p:cNvSpPr txBox="1"/>
          <p:nvPr/>
        </p:nvSpPr>
        <p:spPr>
          <a:xfrm>
            <a:off x="238125" y="409047"/>
            <a:ext cx="37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Feature Engineering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73DB10-09FD-2823-3442-5A4B64296E5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72ED51-A097-9522-37DB-BEE9E94DEFF1}"/>
              </a:ext>
            </a:extLst>
          </p:cNvPr>
          <p:cNvSpPr txBox="1"/>
          <p:nvPr/>
        </p:nvSpPr>
        <p:spPr>
          <a:xfrm>
            <a:off x="238125" y="758487"/>
            <a:ext cx="598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Variable selection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9FCFAD-DC75-F1B2-AF75-F601D0AB7B21}"/>
              </a:ext>
            </a:extLst>
          </p:cNvPr>
          <p:cNvSpPr txBox="1"/>
          <p:nvPr/>
        </p:nvSpPr>
        <p:spPr>
          <a:xfrm>
            <a:off x="168090" y="2019078"/>
            <a:ext cx="468822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	Variable			VIF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10 to 14 years		45.952547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15 to 19 years		17.553844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20 to 24 years		34.235183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25 to 29 years		36.637117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30 to 34 years		57.487355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35 to 39 years		72.134061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40 to 44 years		72.721801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65 to 69 years		34.952682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70 to 74 years		33.932029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75 to 79 years		26.678872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80 to 84 years		19.878863</a:t>
            </a:r>
          </a:p>
          <a:p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   </a:t>
            </a:r>
            <a:r>
              <a:rPr lang="en-US" altLang="zh-CN" sz="12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Aged 85 years and over	10.233184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mixed			21.422281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**13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white			265.631569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Professional occupations	51.946483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c_pop_density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6.512659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e_ndvi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77.371630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e_water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5.922018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e_trees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5.771038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e_grass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5.454700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   </a:t>
            </a:r>
            <a:r>
              <a:rPr lang="en-US" altLang="zh-CN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e_bare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25.037494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21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Asian			47.202022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22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black			27.501667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23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buddhist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		3.231169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24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muslim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			11.905714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96F36A-591E-4B22-8F69-9D41E9AB3321}"/>
              </a:ext>
            </a:extLst>
          </p:cNvPr>
          <p:cNvSpPr txBox="1"/>
          <p:nvPr/>
        </p:nvSpPr>
        <p:spPr>
          <a:xfrm>
            <a:off x="4856309" y="2036713"/>
            <a:ext cx="7335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25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no central heating            		8.221471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26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communal heating              		1.964879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27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TFW less than 2km            		33.180717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28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49 or more hours worked      		25.839132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29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commute on foot              		31.012111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30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commute metro rail          		10.096440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31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commute bus               		18.608891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32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commute bicycle              		6.593285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33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student moved to address      		5.573166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34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occupancy rating bedrooms -2  		8.074982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35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occupancy rating bedrooms -1 		28.572854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36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10 years or more             		64.176979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37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2 years or more but less than 5 years 	20.514091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38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5 years or more but less than 10 years 	29.012475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39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married or … same sex  		3.094610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40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married or … civil partnership  		2.892293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41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separated but still legally married … 	1.191737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42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divorced or … now legally dissolved  	1.587789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43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  cannot speak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well  		22.866308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44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  cannot speak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		7.048612</a:t>
            </a:r>
          </a:p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45      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c_percent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households deprived in four dimensions  	2.527207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F23EB14-F181-3EC8-3A84-C13F6777C49D}"/>
              </a:ext>
            </a:extLst>
          </p:cNvPr>
          <p:cNvCxnSpPr>
            <a:cxnSpLocks/>
          </p:cNvCxnSpPr>
          <p:nvPr/>
        </p:nvCxnSpPr>
        <p:spPr>
          <a:xfrm>
            <a:off x="4779522" y="2036713"/>
            <a:ext cx="0" cy="4821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72FDF8E-E38F-B47B-4FE7-75C4E4B5009F}"/>
              </a:ext>
            </a:extLst>
          </p:cNvPr>
          <p:cNvSpPr txBox="1"/>
          <p:nvPr/>
        </p:nvSpPr>
        <p:spPr>
          <a:xfrm>
            <a:off x="238125" y="1145454"/>
            <a:ext cx="941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Variable sets selected based on correlation matrix and optimal VIF iterations and expert knowledge</a:t>
            </a:r>
          </a:p>
          <a:p>
            <a:r>
              <a:rPr lang="en-US" altLang="zh-CN" sz="1600" dirty="0"/>
              <a:t>The </a:t>
            </a:r>
            <a:r>
              <a:rPr lang="en-US" altLang="zh-CN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blue</a:t>
            </a:r>
            <a:r>
              <a:rPr lang="en-US" altLang="zh-CN" sz="1600" dirty="0"/>
              <a:t> age variable group varies according to the prescription disease</a:t>
            </a:r>
          </a:p>
          <a:p>
            <a:r>
              <a:rPr lang="en-US" altLang="zh-CN" sz="1600" dirty="0"/>
              <a:t>The </a:t>
            </a:r>
            <a:r>
              <a:rPr lang="en-US" altLang="zh-CN" sz="1600" dirty="0">
                <a:solidFill>
                  <a:srgbClr val="FF0000"/>
                </a:solidFill>
              </a:rPr>
              <a:t>red</a:t>
            </a:r>
            <a:r>
              <a:rPr lang="en-US" altLang="zh-CN" sz="1600" dirty="0"/>
              <a:t> ones are common control variables for disease study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883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F34A75A-FA06-E9DE-0B15-D80729585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15855"/>
              </p:ext>
            </p:extLst>
          </p:nvPr>
        </p:nvGraphicFramePr>
        <p:xfrm>
          <a:off x="238124" y="5475777"/>
          <a:ext cx="11310979" cy="1259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14955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736940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  <a:gridCol w="6278898">
                  <a:extLst>
                    <a:ext uri="{9D8B030D-6E8A-4147-A177-3AD203B41FA5}">
                      <a16:colId xmlns:a16="http://schemas.microsoft.com/office/drawing/2014/main" val="463994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GIN model test</a:t>
                      </a:r>
                    </a:p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(No optimization strategy used)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Update: After further confirmation of the variables.</a:t>
                      </a:r>
                    </a:p>
                    <a:p>
                      <a:pPr algn="ctr"/>
                      <a:r>
                        <a:rPr lang="en-US" altLang="zh-CN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A network now performs better.</a:t>
                      </a:r>
                      <a:endParaRPr lang="zh-CN" altLang="en-US" sz="14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Type A  Network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7.4834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5.6655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0.6604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to choose a suitable network requires further discussion?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Type B Network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8.3367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6.2843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0.5786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5423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C15AE76-FE26-E6CC-364F-3A3F47ED3FFC}"/>
              </a:ext>
            </a:extLst>
          </p:cNvPr>
          <p:cNvSpPr txBox="1"/>
          <p:nvPr/>
        </p:nvSpPr>
        <p:spPr>
          <a:xfrm>
            <a:off x="238124" y="534528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Spatial features - Networks for GNN models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4306BC-DAA6-7B62-DDBD-99B64B16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0" y="1203970"/>
            <a:ext cx="4242373" cy="37410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A4C2CE-900A-C56B-A2EB-7D8BE238F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070" y="1256375"/>
            <a:ext cx="3936880" cy="37693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0B0878-16C0-57D2-BEE5-52FAEA83ACA0}"/>
              </a:ext>
            </a:extLst>
          </p:cNvPr>
          <p:cNvSpPr txBox="1"/>
          <p:nvPr/>
        </p:nvSpPr>
        <p:spPr>
          <a:xfrm>
            <a:off x="834731" y="5025727"/>
            <a:ext cx="302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Type A : Find all neighbors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0B1E2E-CD14-E626-5822-0D637AC51D69}"/>
              </a:ext>
            </a:extLst>
          </p:cNvPr>
          <p:cNvSpPr txBox="1"/>
          <p:nvPr/>
        </p:nvSpPr>
        <p:spPr>
          <a:xfrm>
            <a:off x="4383473" y="5025727"/>
            <a:ext cx="57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Type B </a:t>
            </a:r>
            <a:r>
              <a:rPr lang="en-US" altLang="zh-CN" sz="1800" b="0" dirty="0">
                <a:cs typeface="Arial" panose="020B0604020202020204" pitchFamily="34" charset="0"/>
              </a:rPr>
              <a:t>: Find Two-level neighbors, weighted by distance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1BC632-44CE-FEAD-D88A-E8F1E60C7E35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573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D93AF3-C81F-CB03-8342-A23FB39E55F5}"/>
              </a:ext>
            </a:extLst>
          </p:cNvPr>
          <p:cNvSpPr txBox="1"/>
          <p:nvPr/>
        </p:nvSpPr>
        <p:spPr>
          <a:xfrm>
            <a:off x="238125" y="404975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Models comparation</a:t>
            </a:r>
            <a:endParaRPr lang="zh-CN" altLang="en-US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701D100-6D9B-C08E-1D83-4CDB770FE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759262"/>
              </p:ext>
            </p:extLst>
          </p:nvPr>
        </p:nvGraphicFramePr>
        <p:xfrm>
          <a:off x="614723" y="2468787"/>
          <a:ext cx="9666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611">
                  <a:extLst>
                    <a:ext uri="{9D8B030D-6E8A-4147-A177-3AD203B41FA5}">
                      <a16:colId xmlns:a16="http://schemas.microsoft.com/office/drawing/2014/main" val="1077686828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2505891401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721935595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258284271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1466098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540433968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378403515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336450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Depression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GCN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GraphSAGE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LightGBM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RMSE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4.7247</a:t>
                      </a:r>
                      <a:endParaRPr lang="en-US" altLang="zh-CN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5.6201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4.2235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4.9359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6.3324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4.9753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5.6281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3.5873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4.3774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3.1364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3.8316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5.1818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3.8111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4.3042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7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R²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0.7322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0.6211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0.7860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0.7077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0.5189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0.7030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0.6196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312052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0EA0AD4-E059-334B-653E-D965E88E35CC}"/>
              </a:ext>
            </a:extLst>
          </p:cNvPr>
          <p:cNvSpPr txBox="1"/>
          <p:nvPr/>
        </p:nvSpPr>
        <p:spPr>
          <a:xfrm>
            <a:off x="614723" y="797975"/>
            <a:ext cx="10157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anxiety and depression as the target variables and given same independent variables.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the </a:t>
            </a:r>
            <a:r>
              <a:rPr lang="en-US" altLang="zh-CN" dirty="0" err="1"/>
              <a:t>TypeA</a:t>
            </a:r>
            <a:r>
              <a:rPr lang="en-US" altLang="zh-CN" dirty="0"/>
              <a:t>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random search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 ones are </a:t>
            </a:r>
            <a:r>
              <a:rPr lang="en-US" altLang="zh-CN" b="1" dirty="0"/>
              <a:t>baseline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GNN models do not use any optimization strategy, so the current results are not optimal.</a:t>
            </a:r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40A4E85-60AA-5E2B-3477-B5EDE78D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033615"/>
              </p:ext>
            </p:extLst>
          </p:nvPr>
        </p:nvGraphicFramePr>
        <p:xfrm>
          <a:off x="614723" y="4422631"/>
          <a:ext cx="9666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611">
                  <a:extLst>
                    <a:ext uri="{9D8B030D-6E8A-4147-A177-3AD203B41FA5}">
                      <a16:colId xmlns:a16="http://schemas.microsoft.com/office/drawing/2014/main" val="1077686828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2505891401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721935595"/>
                    </a:ext>
                  </a:extLst>
                </a:gridCol>
                <a:gridCol w="785771">
                  <a:extLst>
                    <a:ext uri="{9D8B030D-6E8A-4147-A177-3AD203B41FA5}">
                      <a16:colId xmlns:a16="http://schemas.microsoft.com/office/drawing/2014/main" val="258284271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1466098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540433968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378403515"/>
                    </a:ext>
                  </a:extLst>
                </a:gridCol>
                <a:gridCol w="1245147">
                  <a:extLst>
                    <a:ext uri="{9D8B030D-6E8A-4147-A177-3AD203B41FA5}">
                      <a16:colId xmlns:a16="http://schemas.microsoft.com/office/drawing/2014/main" val="336450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Anxiety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GCN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GraphSAGE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LightGBM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3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RMSE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7.2924</a:t>
                      </a:r>
                      <a:endParaRPr lang="en-US" altLang="zh-CN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7.7104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6.6958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6.8938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9.3223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7.4341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8.2533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5.6285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5.9071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5.0909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5.3068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7.6431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5.7181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6.1989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17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R²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0.6775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0.6395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0.7281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0.7118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0.4730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0.6649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0.5816</a:t>
                      </a:r>
                      <a:endParaRPr lang="en-US" sz="1400" b="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312052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1957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D93AF3-C81F-CB03-8342-A23FB39E55F5}"/>
              </a:ext>
            </a:extLst>
          </p:cNvPr>
          <p:cNvSpPr txBox="1"/>
          <p:nvPr/>
        </p:nvSpPr>
        <p:spPr>
          <a:xfrm>
            <a:off x="238125" y="404975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Generalization test A - Split Region of Interest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623ED7-7AC3-F8CC-50FC-E7A05B58C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304201"/>
              </p:ext>
            </p:extLst>
          </p:nvPr>
        </p:nvGraphicFramePr>
        <p:xfrm>
          <a:off x="367029" y="3016085"/>
          <a:ext cx="5689036" cy="148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75095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Search – Optimized GIN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Subset of the training set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3.8978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2.6260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0.9043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set (Raw)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10.5191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7.8546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0.4709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5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set (Processed)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9.1727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6.6760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0.5977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647847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3A0A7945-33AE-E511-AEC1-8E2F208A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79" y="1310822"/>
            <a:ext cx="2563526" cy="232066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A23B5A0-9A10-51C5-1BF6-02ABDB4C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471" y="1227526"/>
            <a:ext cx="2485500" cy="2403962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39832E5-23B5-D389-B154-53133E0DEC3A}"/>
              </a:ext>
            </a:extLst>
          </p:cNvPr>
          <p:cNvCxnSpPr>
            <a:cxnSpLocks/>
          </p:cNvCxnSpPr>
          <p:nvPr/>
        </p:nvCxnSpPr>
        <p:spPr>
          <a:xfrm>
            <a:off x="7721670" y="1519519"/>
            <a:ext cx="2635624" cy="482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C105FAA-4F57-797B-AAE7-33933ED47C5F}"/>
              </a:ext>
            </a:extLst>
          </p:cNvPr>
          <p:cNvCxnSpPr>
            <a:cxnSpLocks/>
          </p:cNvCxnSpPr>
          <p:nvPr/>
        </p:nvCxnSpPr>
        <p:spPr>
          <a:xfrm>
            <a:off x="8090660" y="2094827"/>
            <a:ext cx="2573995" cy="290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17E842C-943B-6E4F-766B-09425E71BCFE}"/>
              </a:ext>
            </a:extLst>
          </p:cNvPr>
          <p:cNvCxnSpPr/>
          <p:nvPr/>
        </p:nvCxnSpPr>
        <p:spPr>
          <a:xfrm>
            <a:off x="7160736" y="2385330"/>
            <a:ext cx="2896880" cy="188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E005C734-8395-1089-BABB-CB6C630E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42" y="4734190"/>
            <a:ext cx="3239772" cy="172913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DC5DCC1-6E0C-AE2C-CC0F-24ED9C95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56" y="4705996"/>
            <a:ext cx="3132327" cy="172353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05E4F48-0D33-7063-B618-5D49D98B69EE}"/>
              </a:ext>
            </a:extLst>
          </p:cNvPr>
          <p:cNvSpPr txBox="1"/>
          <p:nvPr/>
        </p:nvSpPr>
        <p:spPr>
          <a:xfrm>
            <a:off x="5198158" y="6419832"/>
            <a:ext cx="26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residuals for </a:t>
            </a:r>
            <a:r>
              <a:rPr lang="en-US" altLang="zh-CN" sz="1800" b="0" dirty="0">
                <a:cs typeface="Arial" panose="020B0604020202020204" pitchFamily="34" charset="0"/>
              </a:rPr>
              <a:t>Testing set 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B335CAD-6AA1-FADF-A82B-7D36093232BF}"/>
              </a:ext>
            </a:extLst>
          </p:cNvPr>
          <p:cNvSpPr txBox="1"/>
          <p:nvPr/>
        </p:nvSpPr>
        <p:spPr>
          <a:xfrm>
            <a:off x="556984" y="6429526"/>
            <a:ext cx="363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residuals for subset of training set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94897CF-A0ED-4DEE-8ADA-1AB0C2C0A6A3}"/>
              </a:ext>
            </a:extLst>
          </p:cNvPr>
          <p:cNvSpPr txBox="1"/>
          <p:nvPr/>
        </p:nvSpPr>
        <p:spPr>
          <a:xfrm>
            <a:off x="367029" y="872066"/>
            <a:ext cx="5728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Pre-extract the region of interest</a:t>
            </a:r>
          </a:p>
          <a:p>
            <a:endParaRPr lang="en-US" altLang="zh-CN" dirty="0"/>
          </a:p>
          <a:p>
            <a:r>
              <a:rPr lang="en-US" altLang="zh-CN" dirty="0"/>
              <a:t>Train with data from other regions - Use the region of interest as a test set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5E89C6-E715-13D2-3FEB-56E3ABFE2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148" y="4690365"/>
            <a:ext cx="3358935" cy="18324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DD310B-C4DA-1D26-1DCF-9C7D52189A81}"/>
              </a:ext>
            </a:extLst>
          </p:cNvPr>
          <p:cNvSpPr txBox="1"/>
          <p:nvPr/>
        </p:nvSpPr>
        <p:spPr>
          <a:xfrm>
            <a:off x="8238370" y="6463324"/>
            <a:ext cx="363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dirty="0">
                <a:cs typeface="Arial" panose="020B0604020202020204" pitchFamily="34" charset="0"/>
              </a:rPr>
              <a:t>Testing set (Processed)</a:t>
            </a:r>
            <a:endParaRPr lang="zh-CN" altLang="en-US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4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D93AF3-C81F-CB03-8342-A23FB39E55F5}"/>
              </a:ext>
            </a:extLst>
          </p:cNvPr>
          <p:cNvSpPr txBox="1"/>
          <p:nvPr/>
        </p:nvSpPr>
        <p:spPr>
          <a:xfrm>
            <a:off x="238125" y="404975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Generalization test B - Monte Carlo Cross Validation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A. GNN &amp; Prescription Outcomes </a:t>
            </a:r>
            <a:endParaRPr lang="zh-CN" altLang="en-US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623ED7-7AC3-F8CC-50FC-E7A05B58C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01030"/>
              </p:ext>
            </p:extLst>
          </p:nvPr>
        </p:nvGraphicFramePr>
        <p:xfrm>
          <a:off x="753819" y="4921059"/>
          <a:ext cx="5147946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34005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Search - Optimized GIN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Monte Carlo Cross Validation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7.4398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5.7125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0.6644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7DCCE6D2-F2C6-E7A3-1EDB-B2D87295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46" y="4136382"/>
            <a:ext cx="4236072" cy="23110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61C919-66FB-B98E-1B00-AA5D1D46C65B}"/>
              </a:ext>
            </a:extLst>
          </p:cNvPr>
          <p:cNvSpPr txBox="1"/>
          <p:nvPr/>
        </p:nvSpPr>
        <p:spPr>
          <a:xfrm>
            <a:off x="414938" y="945136"/>
            <a:ext cx="6393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 randomly splitting subgraphs, still need to consider the problem of boundary nodes.</a:t>
            </a:r>
          </a:p>
          <a:p>
            <a:endParaRPr lang="en-US" altLang="zh-CN" dirty="0"/>
          </a:p>
          <a:p>
            <a:r>
              <a:rPr lang="en-US" altLang="zh-CN" dirty="0"/>
              <a:t>The model requires a lot of computing power.</a:t>
            </a:r>
          </a:p>
          <a:p>
            <a:endParaRPr lang="en-US" altLang="zh-CN" dirty="0"/>
          </a:p>
          <a:p>
            <a:r>
              <a:rPr lang="en-US" altLang="zh-CN" dirty="0"/>
              <a:t>However, based on two experiments, we can conclude – model is generalizable in predicting prescription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95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D93AF3-C81F-CB03-8342-A23FB39E55F5}"/>
              </a:ext>
            </a:extLst>
          </p:cNvPr>
          <p:cNvSpPr txBox="1"/>
          <p:nvPr/>
        </p:nvSpPr>
        <p:spPr>
          <a:xfrm>
            <a:off x="238125" y="404975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Edge Prediction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B. Border Vacuum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A71B55-02EF-2AB9-D9A9-DE37DBCE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6" y="774307"/>
            <a:ext cx="5321990" cy="44738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3C52DA-3ECB-3BA2-FC87-F4B3FF0D1705}"/>
              </a:ext>
            </a:extLst>
          </p:cNvPr>
          <p:cNvSpPr txBox="1"/>
          <p:nvPr/>
        </p:nvSpPr>
        <p:spPr>
          <a:xfrm>
            <a:off x="6096000" y="683879"/>
            <a:ext cx="55683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According to this theory, the edge attribute (prescription outcome difference of adjacent LSOAs) is established on the network of </a:t>
            </a:r>
            <a:r>
              <a:rPr lang="en-US" altLang="zh-CN" dirty="0" err="1"/>
              <a:t>TypeA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According to the definition of border vacuum. Use the node's environment features to predict the link.</a:t>
            </a:r>
          </a:p>
          <a:p>
            <a:r>
              <a:rPr lang="en-US" altLang="zh-CN" dirty="0"/>
              <a:t>The variables are as follows:</a:t>
            </a:r>
          </a:p>
          <a:p>
            <a:endParaRPr lang="en-US" altLang="zh-CN" dirty="0"/>
          </a:p>
          <a:p>
            <a:r>
              <a:rPr lang="en-US" altLang="zh-CN" dirty="0"/>
              <a:t>'</a:t>
            </a:r>
            <a:r>
              <a:rPr lang="en-US" altLang="zh-CN" dirty="0" err="1"/>
              <a:t>e_ndvi</a:t>
            </a:r>
            <a:r>
              <a:rPr lang="en-US" altLang="zh-CN" dirty="0"/>
              <a:t>', '</a:t>
            </a:r>
            <a:r>
              <a:rPr lang="en-US" altLang="zh-CN" dirty="0" err="1"/>
              <a:t>e_water</a:t>
            </a:r>
            <a:r>
              <a:rPr lang="en-US" altLang="zh-CN" dirty="0"/>
              <a:t>', '</a:t>
            </a:r>
            <a:r>
              <a:rPr lang="en-US" altLang="zh-CN" dirty="0" err="1"/>
              <a:t>e_trees</a:t>
            </a:r>
            <a:r>
              <a:rPr lang="en-US" altLang="zh-CN" dirty="0"/>
              <a:t>', '</a:t>
            </a:r>
            <a:r>
              <a:rPr lang="en-US" altLang="zh-CN" dirty="0" err="1"/>
              <a:t>e_grass</a:t>
            </a:r>
            <a:r>
              <a:rPr lang="en-US" altLang="zh-CN" dirty="0"/>
              <a:t>', 'e_bare','e_built','e_shrub_and_scrub','e_crops','e_flooded_vegetation’</a:t>
            </a:r>
          </a:p>
        </p:txBody>
      </p:sp>
    </p:spTree>
    <p:extLst>
      <p:ext uri="{BB962C8B-B14F-4D97-AF65-F5344CB8AC3E}">
        <p14:creationId xmlns:p14="http://schemas.microsoft.com/office/powerpoint/2010/main" val="107789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89C12B-DDFD-235A-F158-953E21F9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914" y="35643"/>
            <a:ext cx="3299760" cy="2329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D93AF3-C81F-CB03-8342-A23FB39E55F5}"/>
              </a:ext>
            </a:extLst>
          </p:cNvPr>
          <p:cNvSpPr txBox="1"/>
          <p:nvPr/>
        </p:nvSpPr>
        <p:spPr>
          <a:xfrm>
            <a:off x="238125" y="404975"/>
            <a:ext cx="62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Edge Prediction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B. Border Vacuum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CC83F4-5FEA-9A4B-2E1E-DF4A517D3D20}"/>
              </a:ext>
            </a:extLst>
          </p:cNvPr>
          <p:cNvSpPr txBox="1"/>
          <p:nvPr/>
        </p:nvSpPr>
        <p:spPr>
          <a:xfrm>
            <a:off x="101484" y="5626987"/>
            <a:ext cx="465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Edge attribute distribution of anxiety variable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8F23AF1-5349-0480-6F35-E42DEE1BF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50723"/>
              </p:ext>
            </p:extLst>
          </p:nvPr>
        </p:nvGraphicFramePr>
        <p:xfrm>
          <a:off x="307486" y="910349"/>
          <a:ext cx="5147946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34005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‘border vacuum’ prediction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Search - Optimized GIN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5.7563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3.7050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0.3155</a:t>
                      </a:r>
                      <a:endParaRPr lang="zh-CN" alt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C064251-616D-E585-5748-F5C1A6CD45E3}"/>
              </a:ext>
            </a:extLst>
          </p:cNvPr>
          <p:cNvSpPr txBox="1"/>
          <p:nvPr/>
        </p:nvSpPr>
        <p:spPr>
          <a:xfrm>
            <a:off x="4757251" y="5621353"/>
            <a:ext cx="565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Predicted Edge attribute distribution of anxiety variable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86F434-DA07-8029-92EA-DEE62238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94" y="381259"/>
            <a:ext cx="3061520" cy="16245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F0CB21-1785-76B8-48D5-966A040B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8982"/>
            <a:ext cx="4594397" cy="35551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A636107-A5FC-C754-2FF0-11BCA5AF6F3B}"/>
              </a:ext>
            </a:extLst>
          </p:cNvPr>
          <p:cNvSpPr txBox="1"/>
          <p:nvPr/>
        </p:nvSpPr>
        <p:spPr>
          <a:xfrm>
            <a:off x="9063447" y="2370342"/>
            <a:ext cx="334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Prediction residual distribution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85F15E-E955-EAD7-0776-6067CD538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606" y="2094156"/>
            <a:ext cx="4509841" cy="35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3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721B19F-2967-41A3-1BC8-1B6B1F10C7A6}"/>
              </a:ext>
            </a:extLst>
          </p:cNvPr>
          <p:cNvSpPr txBox="1"/>
          <p:nvPr/>
        </p:nvSpPr>
        <p:spPr>
          <a:xfrm>
            <a:off x="238125" y="35643"/>
            <a:ext cx="1126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C. </a:t>
            </a:r>
            <a:r>
              <a:rPr lang="en-US" altLang="zh-CN" b="1" dirty="0" err="1"/>
              <a:t>Dr.Ivica’s</a:t>
            </a:r>
            <a:r>
              <a:rPr lang="en-US" altLang="zh-CN" b="1" dirty="0"/>
              <a:t> idea</a:t>
            </a:r>
          </a:p>
          <a:p>
            <a:r>
              <a:rPr lang="en-US" altLang="zh-CN" b="1" dirty="0"/>
              <a:t> </a:t>
            </a:r>
            <a:endParaRPr lang="zh-CN" altLang="en-US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8F23AF1-5349-0480-6F35-E42DEE1BF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60485"/>
              </p:ext>
            </p:extLst>
          </p:nvPr>
        </p:nvGraphicFramePr>
        <p:xfrm>
          <a:off x="161285" y="779720"/>
          <a:ext cx="4523551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09610">
                  <a:extLst>
                    <a:ext uri="{9D8B030D-6E8A-4147-A177-3AD203B41FA5}">
                      <a16:colId xmlns:a16="http://schemas.microsoft.com/office/drawing/2014/main" val="21453582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1556233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140599580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28824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+mn-lt"/>
                          <a:cs typeface="Arial" panose="020B0604020202020204" pitchFamily="34" charset="0"/>
                        </a:rPr>
                        <a:t>Random Search - GATv2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+mn-lt"/>
                          <a:cs typeface="Arial" panose="020B0604020202020204" pitchFamily="34" charset="0"/>
                        </a:rPr>
                        <a:t>RMSE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+mn-lt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+mn-lt"/>
                          <a:cs typeface="Arial" panose="020B0604020202020204" pitchFamily="34" charset="0"/>
                        </a:rPr>
                        <a:t>R2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altLang="zh-CN" sz="1400" dirty="0">
                          <a:latin typeface="+mn-lt"/>
                        </a:rPr>
                        <a:t>Anxiety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</a:rPr>
                        <a:t>6.5184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</a:rPr>
                        <a:t>4.8460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lt"/>
                        </a:rPr>
                        <a:t>0.7424</a:t>
                      </a:r>
                      <a:endParaRPr lang="zh-CN" altLang="en-US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36452"/>
                  </a:ext>
                </a:extLst>
              </a:tr>
            </a:tbl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B72F55CD-3FAE-1383-C1E9-737EF575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5" y="1619146"/>
            <a:ext cx="4633552" cy="25173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D47D07F-A7D1-D84C-FD55-2DB40570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974"/>
            <a:ext cx="4729354" cy="502395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7F47F65-C7FF-E5C1-29B8-90C566C94ABF}"/>
              </a:ext>
            </a:extLst>
          </p:cNvPr>
          <p:cNvSpPr txBox="1"/>
          <p:nvPr/>
        </p:nvSpPr>
        <p:spPr>
          <a:xfrm>
            <a:off x="315045" y="4264639"/>
            <a:ext cx="5624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results are similar to those of Type B networks.</a:t>
            </a:r>
          </a:p>
          <a:p>
            <a:endParaRPr lang="en-US" altLang="zh-CN" dirty="0"/>
          </a:p>
          <a:p>
            <a:r>
              <a:rPr lang="en-US" altLang="zh-CN" dirty="0"/>
              <a:t>Slightly worse than Type A network.</a:t>
            </a:r>
          </a:p>
          <a:p>
            <a:endParaRPr lang="en-US" altLang="zh-CN" dirty="0"/>
          </a:p>
          <a:p>
            <a:r>
              <a:rPr lang="en-US" altLang="zh-CN" dirty="0"/>
              <a:t>But because the network is very dense and the calculation is slow, I only tried 5 random searches, which is not optimal.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038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1539</Words>
  <Application>Microsoft Office PowerPoint</Application>
  <PresentationFormat>宽屏</PresentationFormat>
  <Paragraphs>351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Zhao, Minwei</dc:creator>
  <cp:lastModifiedBy>Zhao, Minwei</cp:lastModifiedBy>
  <cp:revision>10</cp:revision>
  <dcterms:created xsi:type="dcterms:W3CDTF">2024-07-01T19:13:20Z</dcterms:created>
  <dcterms:modified xsi:type="dcterms:W3CDTF">2024-07-07T23:33:29Z</dcterms:modified>
</cp:coreProperties>
</file>